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3" r:id="rId1"/>
  </p:sldMasterIdLst>
  <p:sldIdLst>
    <p:sldId id="289" r:id="rId2"/>
    <p:sldId id="300" r:id="rId3"/>
    <p:sldId id="311" r:id="rId4"/>
    <p:sldId id="312" r:id="rId5"/>
    <p:sldId id="313" r:id="rId6"/>
    <p:sldId id="314" r:id="rId7"/>
    <p:sldId id="316" r:id="rId8"/>
    <p:sldId id="317" r:id="rId9"/>
    <p:sldId id="318" r:id="rId10"/>
    <p:sldId id="319" r:id="rId11"/>
    <p:sldId id="320" r:id="rId12"/>
    <p:sldId id="323" r:id="rId13"/>
    <p:sldId id="324" r:id="rId14"/>
    <p:sldId id="322"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5A85"/>
    <a:srgbClr val="F874C3"/>
    <a:srgbClr val="F31599"/>
    <a:srgbClr val="3FD3F1"/>
    <a:srgbClr val="48A0E8"/>
    <a:srgbClr val="CDCD63"/>
    <a:srgbClr val="68BF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30" autoAdjust="0"/>
    <p:restoredTop sz="94660"/>
  </p:normalViewPr>
  <p:slideViewPr>
    <p:cSldViewPr snapToGrid="0">
      <p:cViewPr varScale="1">
        <p:scale>
          <a:sx n="73" d="100"/>
          <a:sy n="73" d="100"/>
        </p:scale>
        <p:origin x="70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21540493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14242823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6557015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32679497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278082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13573097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18715799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3522054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8807171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40031069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31005973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2574746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37306116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4761823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30634558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C71F6D7C-CFFF-4992-8A5B-C5F24579C0EE}" type="datetimeFigureOut">
              <a:rPr lang="es-MX" smtClean="0"/>
              <a:pPr/>
              <a:t>13/02/2018</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94082372-494F-4C55-8712-DAFFF27722EB}" type="slidenum">
              <a:rPr lang="es-MX" smtClean="0"/>
              <a:pPr/>
              <a:t>‹Nº›</a:t>
            </a:fld>
            <a:endParaRPr lang="es-MX"/>
          </a:p>
        </p:txBody>
      </p:sp>
    </p:spTree>
    <p:extLst>
      <p:ext uri="{BB962C8B-B14F-4D97-AF65-F5344CB8AC3E}">
        <p14:creationId xmlns:p14="http://schemas.microsoft.com/office/powerpoint/2010/main" val="2904106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1F6D7C-CFFF-4992-8A5B-C5F24579C0EE}" type="datetimeFigureOut">
              <a:rPr lang="es-MX" smtClean="0"/>
              <a:pPr/>
              <a:t>13/02/2018</a:t>
            </a:fld>
            <a:endParaRPr lang="es-MX"/>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4082372-494F-4C55-8712-DAFFF27722EB}" type="slidenum">
              <a:rPr lang="es-MX" smtClean="0"/>
              <a:pPr/>
              <a:t>‹Nº›</a:t>
            </a:fld>
            <a:endParaRPr lang="es-MX"/>
          </a:p>
        </p:txBody>
      </p:sp>
    </p:spTree>
    <p:extLst>
      <p:ext uri="{BB962C8B-B14F-4D97-AF65-F5344CB8AC3E}">
        <p14:creationId xmlns:p14="http://schemas.microsoft.com/office/powerpoint/2010/main" val="963899183"/>
      </p:ext>
    </p:extLst>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 id="2147483885" r:id="rId12"/>
    <p:sldLayoutId id="2147483886" r:id="rId13"/>
    <p:sldLayoutId id="2147483887" r:id="rId14"/>
    <p:sldLayoutId id="2147483888" r:id="rId15"/>
    <p:sldLayoutId id="2147483889" r:id="rId16"/>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tepic.gob.mx/tutoriales-y-guias/"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822961" y="1449977"/>
            <a:ext cx="9025724" cy="2585323"/>
          </a:xfrm>
          <a:prstGeom prst="rect">
            <a:avLst/>
          </a:prstGeom>
          <a:effectLst>
            <a:outerShdw blurRad="50800" dist="38100" dir="2700000" algn="tl" rotWithShape="0">
              <a:prstClr val="black">
                <a:alpha val="40000"/>
              </a:prstClr>
            </a:outerShdw>
          </a:effectLst>
          <a:scene3d>
            <a:camera prst="orthographicFront"/>
            <a:lightRig rig="threePt" dir="t"/>
          </a:scene3d>
          <a:sp3d>
            <a:bevelT/>
          </a:sp3d>
        </p:spPr>
        <p:txBody>
          <a:bodyPr wrap="square">
            <a:spAutoFit/>
          </a:bodyPr>
          <a:lstStyle/>
          <a:p>
            <a:pPr algn="ctr"/>
            <a:r>
              <a:rPr lang="es-ES" sz="5400" b="1" i="1" dirty="0" smtClean="0">
                <a:solidFill>
                  <a:schemeClr val="tx1">
                    <a:lumMod val="95000"/>
                    <a:lumOff val="5000"/>
                  </a:schemeClr>
                </a:solidFill>
                <a:latin typeface="Palatino Linotype" panose="02040502050505030304" pitchFamily="18" charset="0"/>
              </a:rPr>
              <a:t>Capacitación para enlaces de Transparencia del Ayto. de Tepic.</a:t>
            </a:r>
            <a:endParaRPr lang="es-MX" sz="5400" i="1" dirty="0">
              <a:solidFill>
                <a:schemeClr val="tx1">
                  <a:lumMod val="95000"/>
                  <a:lumOff val="5000"/>
                </a:schemeClr>
              </a:solidFill>
              <a:latin typeface="Palatino Linotype" panose="02040502050505030304" pitchFamily="18" charset="0"/>
            </a:endParaRPr>
          </a:p>
        </p:txBody>
      </p:sp>
      <p:pic>
        <p:nvPicPr>
          <p:cNvPr id="1026" name="Picture 2" descr="http://tepicgob.mx/wp-content/uploads/2017/09/logo_main_to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97138" y="5198428"/>
            <a:ext cx="4105275" cy="1333501"/>
          </a:xfrm>
          <a:prstGeom prst="rect">
            <a:avLst/>
          </a:prstGeom>
          <a:noFill/>
          <a:extLst>
            <a:ext uri="{909E8E84-426E-40DD-AFC4-6F175D3DCCD1}">
              <a14:hiddenFill xmlns:a14="http://schemas.microsoft.com/office/drawing/2010/main">
                <a:solidFill>
                  <a:srgbClr val="FFFFFF"/>
                </a:solidFill>
              </a14:hiddenFill>
            </a:ext>
          </a:extLst>
        </p:spPr>
      </p:pic>
      <p:pic>
        <p:nvPicPr>
          <p:cNvPr id="5" name="Imagen 4"/>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9883114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1200329"/>
          </a:xfrm>
          <a:prstGeom prst="rect">
            <a:avLst/>
          </a:prstGeom>
        </p:spPr>
        <p:txBody>
          <a:bodyPr wrap="square">
            <a:spAutoFit/>
          </a:bodyPr>
          <a:lstStyle/>
          <a:p>
            <a:pPr algn="ctr"/>
            <a:r>
              <a:rPr lang="es-ES" sz="3600" b="1" i="1" dirty="0" smtClean="0">
                <a:latin typeface="Palatino Linotype" panose="02040502050505030304" pitchFamily="18" charset="0"/>
              </a:rPr>
              <a:t>Sistema de Publicación de la Información.</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403566"/>
            <a:ext cx="8596668" cy="4127862"/>
          </a:xfrm>
        </p:spPr>
        <p:txBody>
          <a:bodyPr>
            <a:normAutofit/>
          </a:bodyPr>
          <a:lstStyle/>
          <a:p>
            <a:pPr algn="just"/>
            <a:r>
              <a:rPr lang="es-MX" sz="2000" b="1" dirty="0" smtClean="0"/>
              <a:t>Para la publicación de la información, deberá utilizarse el llenado del formulario web, debido a los errores que se presentan en los formatos de Excel para la carga masiva.</a:t>
            </a:r>
          </a:p>
          <a:p>
            <a:pPr algn="just"/>
            <a:endParaRPr lang="es-MX" sz="2000" b="1" dirty="0"/>
          </a:p>
          <a:p>
            <a:pPr algn="just"/>
            <a:r>
              <a:rPr lang="es-MX" sz="2000" b="1" dirty="0" smtClean="0"/>
              <a:t>Quienes tengan que llena o actualizar más de 100 registros deberán acercarse personalmente a la Unidad de Transparencia para hacer pruebas para la carga de su información.</a:t>
            </a:r>
          </a:p>
          <a:p>
            <a:pPr marL="0" indent="0" algn="just">
              <a:buNone/>
            </a:pPr>
            <a:endParaRPr lang="es-MX" sz="1600" dirty="0" smtClean="0"/>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9986518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1475369"/>
            <a:ext cx="8224396" cy="1754326"/>
          </a:xfrm>
          <a:prstGeom prst="rect">
            <a:avLst/>
          </a:prstGeom>
        </p:spPr>
        <p:txBody>
          <a:bodyPr wrap="square">
            <a:spAutoFit/>
          </a:bodyPr>
          <a:lstStyle/>
          <a:p>
            <a:pPr algn="ctr"/>
            <a:r>
              <a:rPr lang="es-ES" sz="3600" b="1" i="1" dirty="0" smtClean="0">
                <a:latin typeface="Palatino Linotype" panose="02040502050505030304" pitchFamily="18" charset="0"/>
              </a:rPr>
              <a:t>Determinaciones del Comité de Transparencia del Ayuntamiento en materia de Datos Personales..</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3775166"/>
            <a:ext cx="8596668" cy="2756262"/>
          </a:xfrm>
        </p:spPr>
        <p:txBody>
          <a:bodyPr>
            <a:normAutofit/>
          </a:bodyPr>
          <a:lstStyle/>
          <a:p>
            <a:pPr algn="just"/>
            <a:r>
              <a:rPr lang="es-MX" sz="2000" b="1" dirty="0" smtClean="0"/>
              <a:t>En la novena sesión ordinaria del comité de transparencia del Ayuntamiento fue aprobado el aviso de privacidad, sin embargo, el 26 de enero del 2017 el INAI aprobó los lineamientos generales de protección de datos personales para el sector público, por cual el comité determinó realizar un análisis exhaustivo para determinar las unidades administrativas que </a:t>
            </a:r>
            <a:r>
              <a:rPr lang="es-MX" sz="2000" b="1" u="sng" dirty="0" smtClean="0"/>
              <a:t>recaban, tratan y transfieren </a:t>
            </a:r>
            <a:r>
              <a:rPr lang="es-MX" sz="2000" b="1" dirty="0" smtClean="0"/>
              <a:t>datos personales.</a:t>
            </a:r>
          </a:p>
          <a:p>
            <a:pPr marL="0" indent="0" algn="just">
              <a:buNone/>
            </a:pPr>
            <a:endParaRPr lang="es-MX" sz="1600" dirty="0" smtClean="0"/>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37064063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1475369"/>
            <a:ext cx="8224396" cy="1754326"/>
          </a:xfrm>
          <a:prstGeom prst="rect">
            <a:avLst/>
          </a:prstGeom>
        </p:spPr>
        <p:txBody>
          <a:bodyPr wrap="square">
            <a:spAutoFit/>
          </a:bodyPr>
          <a:lstStyle/>
          <a:p>
            <a:pPr algn="ctr"/>
            <a:r>
              <a:rPr lang="es-ES" sz="3600" b="1" i="1" dirty="0" smtClean="0">
                <a:latin typeface="Palatino Linotype" panose="02040502050505030304" pitchFamily="18" charset="0"/>
              </a:rPr>
              <a:t>Determinaciones del Comité de Transparencia del Ayuntamiento en materia de Datos Personales..</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3775166"/>
            <a:ext cx="8596668" cy="2756262"/>
          </a:xfrm>
        </p:spPr>
        <p:txBody>
          <a:bodyPr>
            <a:normAutofit/>
          </a:bodyPr>
          <a:lstStyle/>
          <a:p>
            <a:pPr algn="just"/>
            <a:r>
              <a:rPr lang="es-MX" sz="2000" b="1" dirty="0" smtClean="0"/>
              <a:t>En la novena sesión ordinaria del comité de transparencia del Ayuntamiento fue aprobado el aviso de privacidad, sin embargo, el 26 de enero del 2017 el INAI aprobó los lineamientos generales de protección de datos personales para el sector público, por cual el comité determinó realizar un análisis exhaustivo para determinar las unidades administrativas que </a:t>
            </a:r>
            <a:r>
              <a:rPr lang="es-MX" sz="2000" b="1" u="sng" dirty="0" smtClean="0"/>
              <a:t>recaban, tratan y transfieren </a:t>
            </a:r>
            <a:r>
              <a:rPr lang="es-MX" sz="2000" b="1" dirty="0" smtClean="0"/>
              <a:t>datos personales.</a:t>
            </a:r>
          </a:p>
          <a:p>
            <a:pPr marL="0" indent="0" algn="just">
              <a:buNone/>
            </a:pPr>
            <a:endParaRPr lang="es-MX" sz="1600" dirty="0" smtClean="0"/>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5006155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945797" y="3368756"/>
            <a:ext cx="8596668" cy="2339713"/>
          </a:xfrm>
        </p:spPr>
        <p:txBody>
          <a:bodyPr>
            <a:normAutofit/>
          </a:bodyPr>
          <a:lstStyle/>
          <a:p>
            <a:pPr algn="just"/>
            <a:r>
              <a:rPr lang="es-ES" sz="2000" b="1" dirty="0"/>
              <a:t>Acceso a la Información Pública en Copias </a:t>
            </a:r>
            <a:r>
              <a:rPr lang="es-ES" sz="2000" b="1" dirty="0" smtClean="0"/>
              <a:t>simples</a:t>
            </a:r>
            <a:endParaRPr lang="es-MX" sz="2000" b="1" dirty="0"/>
          </a:p>
          <a:p>
            <a:pPr algn="just"/>
            <a:r>
              <a:rPr lang="es-ES" sz="2000" b="1" dirty="0" smtClean="0"/>
              <a:t>Certificación </a:t>
            </a:r>
            <a:r>
              <a:rPr lang="es-ES" sz="2000" b="1" dirty="0"/>
              <a:t>de </a:t>
            </a:r>
            <a:r>
              <a:rPr lang="es-ES" sz="2000" b="1" dirty="0" smtClean="0"/>
              <a:t>Expedientes</a:t>
            </a:r>
          </a:p>
          <a:p>
            <a:pPr algn="just"/>
            <a:r>
              <a:rPr lang="es-ES" sz="2000" b="1" dirty="0" smtClean="0"/>
              <a:t>Documentación </a:t>
            </a:r>
            <a:r>
              <a:rPr lang="es-ES" sz="2000" b="1" dirty="0"/>
              <a:t>de la Inexistencia de la </a:t>
            </a:r>
            <a:r>
              <a:rPr lang="es-ES" sz="2000" b="1" dirty="0" smtClean="0"/>
              <a:t>Información</a:t>
            </a:r>
            <a:endParaRPr lang="es-MX" sz="2000" b="1" dirty="0"/>
          </a:p>
          <a:p>
            <a:pPr algn="just"/>
            <a:r>
              <a:rPr lang="es-ES" sz="2000" b="1" dirty="0" smtClean="0"/>
              <a:t>Procedimiento </a:t>
            </a:r>
            <a:r>
              <a:rPr lang="es-ES" sz="2000" b="1" dirty="0"/>
              <a:t>de Acceso a la Información </a:t>
            </a:r>
            <a:endParaRPr lang="es-MX" sz="2000" b="1" dirty="0"/>
          </a:p>
          <a:p>
            <a:pPr algn="just"/>
            <a:r>
              <a:rPr lang="es-ES" sz="2000" b="1" dirty="0" smtClean="0"/>
              <a:t>Términos </a:t>
            </a:r>
            <a:r>
              <a:rPr lang="es-ES" sz="2000" b="1" dirty="0"/>
              <a:t>de requerimiento interno </a:t>
            </a:r>
            <a:endParaRPr lang="es-MX" sz="2000" b="1" dirty="0"/>
          </a:p>
          <a:p>
            <a:pPr marL="0" indent="0" algn="just">
              <a:buNone/>
            </a:pPr>
            <a:endParaRPr lang="es-MX" sz="1600" dirty="0" smtClean="0"/>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
        <p:nvSpPr>
          <p:cNvPr id="7" name="Rectángulo 6"/>
          <p:cNvSpPr/>
          <p:nvPr/>
        </p:nvSpPr>
        <p:spPr>
          <a:xfrm>
            <a:off x="1597336" y="1714041"/>
            <a:ext cx="8224396" cy="1200329"/>
          </a:xfrm>
          <a:prstGeom prst="rect">
            <a:avLst/>
          </a:prstGeom>
        </p:spPr>
        <p:txBody>
          <a:bodyPr wrap="square">
            <a:spAutoFit/>
          </a:bodyPr>
          <a:lstStyle/>
          <a:p>
            <a:pPr algn="ctr"/>
            <a:r>
              <a:rPr lang="es-ES" sz="3600" b="1" i="1" dirty="0" smtClean="0">
                <a:latin typeface="Palatino Linotype" panose="02040502050505030304" pitchFamily="18" charset="0"/>
              </a:rPr>
              <a:t>Sugerencias en el trámite de las solicitudes de información pública.</a:t>
            </a:r>
            <a:endParaRPr lang="es-MX" sz="3600" i="1" dirty="0">
              <a:latin typeface="Palatino Linotype" panose="02040502050505030304" pitchFamily="18" charset="0"/>
            </a:endParaRPr>
          </a:p>
        </p:txBody>
      </p:sp>
    </p:spTree>
    <p:extLst>
      <p:ext uri="{BB962C8B-B14F-4D97-AF65-F5344CB8AC3E}">
        <p14:creationId xmlns:p14="http://schemas.microsoft.com/office/powerpoint/2010/main" val="401843338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174377" y="2611837"/>
            <a:ext cx="8224396" cy="646331"/>
          </a:xfrm>
          <a:prstGeom prst="rect">
            <a:avLst/>
          </a:prstGeom>
        </p:spPr>
        <p:txBody>
          <a:bodyPr wrap="square">
            <a:spAutoFit/>
          </a:bodyPr>
          <a:lstStyle/>
          <a:p>
            <a:pPr algn="ctr"/>
            <a:r>
              <a:rPr lang="es-ES" sz="3600" b="1" i="1" dirty="0" smtClean="0">
                <a:latin typeface="Palatino Linotype" panose="02040502050505030304" pitchFamily="18" charset="0"/>
              </a:rPr>
              <a:t>Gracias por su asistencia!</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7929142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923330"/>
          </a:xfrm>
          <a:prstGeom prst="rect">
            <a:avLst/>
          </a:prstGeom>
        </p:spPr>
        <p:txBody>
          <a:bodyPr wrap="square">
            <a:spAutoFit/>
          </a:bodyPr>
          <a:lstStyle/>
          <a:p>
            <a:pPr algn="ctr"/>
            <a:r>
              <a:rPr lang="es-ES" sz="5400" b="1" i="1" dirty="0" smtClean="0">
                <a:latin typeface="Palatino Linotype" panose="02040502050505030304" pitchFamily="18" charset="0"/>
              </a:rPr>
              <a:t>Orden del día.</a:t>
            </a:r>
            <a:endParaRPr lang="es-MX" sz="54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191932"/>
            <a:ext cx="8596668" cy="3880773"/>
          </a:xfrm>
        </p:spPr>
        <p:txBody>
          <a:bodyPr>
            <a:normAutofit/>
          </a:bodyPr>
          <a:lstStyle/>
          <a:p>
            <a:r>
              <a:rPr lang="es-MX" dirty="0" smtClean="0"/>
              <a:t>Capacitación para el uso del Sistema de Portales de Obligaciones de Transparencia (</a:t>
            </a:r>
            <a:r>
              <a:rPr lang="es-MX" dirty="0" err="1" smtClean="0"/>
              <a:t>Sipot</a:t>
            </a:r>
            <a:r>
              <a:rPr lang="es-MX" dirty="0" smtClean="0"/>
              <a:t>)</a:t>
            </a:r>
          </a:p>
          <a:p>
            <a:r>
              <a:rPr lang="es-MX" dirty="0" smtClean="0"/>
              <a:t>Determinaciones para la carga de información pública de oficio.</a:t>
            </a:r>
          </a:p>
          <a:p>
            <a:r>
              <a:rPr lang="es-MX" dirty="0" smtClean="0"/>
              <a:t>Determinaciones sobre el periodo de conservación de la información en el SIPOT.</a:t>
            </a:r>
          </a:p>
          <a:p>
            <a:r>
              <a:rPr lang="es-MX" dirty="0" smtClean="0"/>
              <a:t>Definiciones de trámite, servicio y programa.</a:t>
            </a:r>
          </a:p>
          <a:p>
            <a:r>
              <a:rPr lang="es-MX" dirty="0" smtClean="0"/>
              <a:t>Determinación para la publicación de la información correspondiente a todas las Unidades Administrativas.</a:t>
            </a:r>
          </a:p>
          <a:p>
            <a:r>
              <a:rPr lang="es-MX" dirty="0" smtClean="0"/>
              <a:t>Determinaciones del Comité de Transparencia en materia de Protección de Datos Personales.</a:t>
            </a:r>
          </a:p>
          <a:p>
            <a:r>
              <a:rPr lang="es-MX" dirty="0" smtClean="0"/>
              <a:t>Sugerencias en el trámite de las solicitudes de información.</a:t>
            </a:r>
          </a:p>
          <a:p>
            <a:pPr marL="0" indent="0">
              <a:buNone/>
            </a:pPr>
            <a:endParaRPr lang="es-MX"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333961946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923330"/>
          </a:xfrm>
          <a:prstGeom prst="rect">
            <a:avLst/>
          </a:prstGeom>
        </p:spPr>
        <p:txBody>
          <a:bodyPr wrap="square">
            <a:spAutoFit/>
          </a:bodyPr>
          <a:lstStyle/>
          <a:p>
            <a:pPr algn="ctr"/>
            <a:r>
              <a:rPr lang="es-ES" sz="5400" b="1" i="1" dirty="0" smtClean="0">
                <a:latin typeface="Palatino Linotype" panose="02040502050505030304" pitchFamily="18" charset="0"/>
              </a:rPr>
              <a:t>Uso del SIPOT.</a:t>
            </a:r>
            <a:endParaRPr lang="es-MX" sz="54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403566"/>
            <a:ext cx="8596668" cy="3669139"/>
          </a:xfrm>
        </p:spPr>
        <p:txBody>
          <a:bodyPr/>
          <a:lstStyle/>
          <a:p>
            <a:pPr algn="just"/>
            <a:r>
              <a:rPr lang="es-MX" sz="2000" dirty="0" smtClean="0"/>
              <a:t>En la sección de Transparencia del Ayuntamiento (Obligaciones Comunes y específicas) se encuentra publicada una sección de guías para la carga de información.</a:t>
            </a:r>
          </a:p>
          <a:p>
            <a:pPr algn="just"/>
            <a:r>
              <a:rPr lang="es-MX" sz="2000" dirty="0" smtClean="0"/>
              <a:t>Video para la carga de información en el SIPOT mediante formulario Web.</a:t>
            </a:r>
          </a:p>
          <a:p>
            <a:pPr marL="0" indent="0" algn="ctr">
              <a:buNone/>
            </a:pPr>
            <a:r>
              <a:rPr lang="es-MX" dirty="0" smtClean="0">
                <a:hlinkClick r:id="rId3"/>
              </a:rPr>
              <a:t>http</a:t>
            </a:r>
            <a:r>
              <a:rPr lang="es-MX" dirty="0">
                <a:hlinkClick r:id="rId3"/>
              </a:rPr>
              <a:t>://tepic.gob.mx/tutoriales-y-guias</a:t>
            </a:r>
            <a:r>
              <a:rPr lang="es-MX" dirty="0" smtClean="0">
                <a:hlinkClick r:id="rId3"/>
              </a:rPr>
              <a:t>/</a:t>
            </a:r>
            <a:endParaRPr lang="es-MX" dirty="0" smtClean="0"/>
          </a:p>
          <a:p>
            <a:endParaRPr lang="es-MX" dirty="0" smtClean="0"/>
          </a:p>
          <a:p>
            <a:endParaRPr lang="es-MX" dirty="0"/>
          </a:p>
        </p:txBody>
      </p:sp>
      <p:pic>
        <p:nvPicPr>
          <p:cNvPr id="8" name="Imagen 7"/>
          <p:cNvPicPr>
            <a:picLocks noChangeAspect="1"/>
          </p:cNvPicPr>
          <p:nvPr/>
        </p:nvPicPr>
        <p:blipFill>
          <a:blip r:embed="rId4">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75523939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830997"/>
          </a:xfrm>
          <a:prstGeom prst="rect">
            <a:avLst/>
          </a:prstGeom>
        </p:spPr>
        <p:txBody>
          <a:bodyPr wrap="square">
            <a:spAutoFit/>
          </a:bodyPr>
          <a:lstStyle/>
          <a:p>
            <a:pPr algn="ctr"/>
            <a:r>
              <a:rPr lang="es-ES" sz="4800" b="1" i="1" dirty="0" smtClean="0">
                <a:latin typeface="Palatino Linotype" panose="02040502050505030304" pitchFamily="18" charset="0"/>
              </a:rPr>
              <a:t>Publicación de IPO.</a:t>
            </a:r>
            <a:endParaRPr lang="es-MX" sz="48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403566"/>
            <a:ext cx="8596668" cy="3669139"/>
          </a:xfrm>
        </p:spPr>
        <p:txBody>
          <a:bodyPr/>
          <a:lstStyle/>
          <a:p>
            <a:pPr algn="just"/>
            <a:r>
              <a:rPr lang="es-MX" sz="2000" dirty="0" smtClean="0"/>
              <a:t>Monitoreo oficioso realizado al SIPOT y a la pagina local.</a:t>
            </a:r>
          </a:p>
          <a:p>
            <a:pPr algn="just"/>
            <a:r>
              <a:rPr lang="es-MX" sz="2000" dirty="0" smtClean="0"/>
              <a:t>Entrega del calendario de monitoreo de la información.</a:t>
            </a:r>
          </a:p>
          <a:p>
            <a:pPr algn="just"/>
            <a:r>
              <a:rPr lang="es-MX" sz="2000" b="1" dirty="0" smtClean="0"/>
              <a:t>Periodo de actualización de la información</a:t>
            </a:r>
            <a:r>
              <a:rPr lang="es-MX" sz="2000" dirty="0" smtClean="0"/>
              <a:t>: Es la frecuencia en la que debemos estar actualizando la información.</a:t>
            </a:r>
          </a:p>
          <a:p>
            <a:pPr algn="just"/>
            <a:r>
              <a:rPr lang="es-MX" sz="2000" b="1" dirty="0" smtClean="0"/>
              <a:t>Periodo de publicación de la información: </a:t>
            </a:r>
            <a:r>
              <a:rPr lang="es-MX" sz="2000" dirty="0" smtClean="0"/>
              <a:t>Son los veinte días naturales posteriores al vencimiento del periodo de actualización de la información en el que los enlaces deberán publicar y actualizar la información.</a:t>
            </a:r>
          </a:p>
          <a:p>
            <a:pPr algn="just"/>
            <a:r>
              <a:rPr lang="es-MX" sz="2000" b="1" dirty="0" smtClean="0"/>
              <a:t>Periodo de conservación de la información: </a:t>
            </a:r>
            <a:r>
              <a:rPr lang="es-MX" sz="2000" dirty="0" smtClean="0"/>
              <a:t>Es el tiempo que debemos de tener la información publicada en el SIPOT.</a:t>
            </a:r>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13976948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646331"/>
          </a:xfrm>
          <a:prstGeom prst="rect">
            <a:avLst/>
          </a:prstGeom>
        </p:spPr>
        <p:txBody>
          <a:bodyPr wrap="square">
            <a:spAutoFit/>
          </a:bodyPr>
          <a:lstStyle/>
          <a:p>
            <a:pPr algn="ctr"/>
            <a:r>
              <a:rPr lang="es-ES" sz="3600" b="1" i="1" dirty="0" smtClean="0">
                <a:latin typeface="Palatino Linotype" panose="02040502050505030304" pitchFamily="18" charset="0"/>
              </a:rPr>
              <a:t>Periodo de Conservación.</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403566"/>
            <a:ext cx="8596668" cy="3669139"/>
          </a:xfrm>
        </p:spPr>
        <p:txBody>
          <a:bodyPr/>
          <a:lstStyle/>
          <a:p>
            <a:pPr algn="just"/>
            <a:r>
              <a:rPr lang="es-MX" sz="2000" dirty="0" smtClean="0"/>
              <a:t>El 21 de Diciembre del 2017 el Instituto de Transparencia nos notificó el segundo monitoreo oficioso realizado al SIPOT y al portal del Ayuntamiento.</a:t>
            </a:r>
          </a:p>
          <a:p>
            <a:pPr algn="just"/>
            <a:r>
              <a:rPr lang="es-MX" sz="2000" dirty="0" smtClean="0"/>
              <a:t>Derivado de lo anterior realizó requerimientos para la publicación de la información según los criterios de los lineamientos técnicos locales, con mayor medida hizo referencia a los criterios adjetivos de actualización de la información, especificando que se incumplía con los plazos de conservación de la información.</a:t>
            </a:r>
          </a:p>
          <a:p>
            <a:pPr algn="just"/>
            <a:r>
              <a:rPr lang="es-MX" sz="2000" dirty="0" smtClean="0"/>
              <a:t>Entrega de la Tabla de Conservación y Actualización de la Información.</a:t>
            </a:r>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8359078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646331"/>
          </a:xfrm>
          <a:prstGeom prst="rect">
            <a:avLst/>
          </a:prstGeom>
        </p:spPr>
        <p:txBody>
          <a:bodyPr wrap="square">
            <a:spAutoFit/>
          </a:bodyPr>
          <a:lstStyle/>
          <a:p>
            <a:pPr algn="ctr"/>
            <a:r>
              <a:rPr lang="es-ES" sz="3600" b="1" i="1" dirty="0" smtClean="0">
                <a:latin typeface="Palatino Linotype" panose="02040502050505030304" pitchFamily="18" charset="0"/>
              </a:rPr>
              <a:t>Servicio</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2403566"/>
            <a:ext cx="8596668" cy="3669139"/>
          </a:xfrm>
        </p:spPr>
        <p:txBody>
          <a:bodyPr/>
          <a:lstStyle/>
          <a:p>
            <a:pPr algn="just"/>
            <a:r>
              <a:rPr lang="es-MX" sz="2000" b="1" dirty="0" smtClean="0"/>
              <a:t>Servicios: </a:t>
            </a:r>
            <a:r>
              <a:rPr lang="es-MX" sz="2000" dirty="0" smtClean="0"/>
              <a:t>Actividades realizadas para satisfacer necesidades de la población, sea directamente, mediante permisionario, concesionario o empresas productivas del Estado.</a:t>
            </a:r>
          </a:p>
          <a:p>
            <a:pPr algn="just"/>
            <a:r>
              <a:rPr lang="es-MX" sz="2000" dirty="0" smtClean="0"/>
              <a:t>Debe vincularse con la fracción XV del artículo 33 (Referente a programas)</a:t>
            </a:r>
          </a:p>
          <a:p>
            <a:pPr algn="just"/>
            <a:r>
              <a:rPr lang="es-MX" sz="2000" dirty="0" smtClean="0"/>
              <a:t>Debe guardar correspondencia con la fracción XX (trámites, requisitos y formatos que ofrecen)</a:t>
            </a:r>
          </a:p>
          <a:p>
            <a:pPr lvl="1" algn="just"/>
            <a:r>
              <a:rPr lang="es-MX" sz="1800" i="1" dirty="0" smtClean="0"/>
              <a:t>Ejemplo: Servicio de poda de árboles, servicios de acceso a la información, servicio de copias de cartografía, etc.</a:t>
            </a:r>
            <a:endParaRPr lang="es-MX" sz="1800" i="1" dirty="0"/>
          </a:p>
          <a:p>
            <a:pPr lvl="2" algn="just"/>
            <a:r>
              <a:rPr lang="es-MX" sz="1600" dirty="0" smtClean="0"/>
              <a:t>Fracción XIX Art. 33 LTAIPEN</a:t>
            </a:r>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421066012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646331"/>
          </a:xfrm>
          <a:prstGeom prst="rect">
            <a:avLst/>
          </a:prstGeom>
        </p:spPr>
        <p:txBody>
          <a:bodyPr wrap="square">
            <a:spAutoFit/>
          </a:bodyPr>
          <a:lstStyle/>
          <a:p>
            <a:pPr algn="ctr"/>
            <a:r>
              <a:rPr lang="es-ES" sz="3600" b="1" i="1" dirty="0" smtClean="0">
                <a:latin typeface="Palatino Linotype" panose="02040502050505030304" pitchFamily="18" charset="0"/>
              </a:rPr>
              <a:t>Programa</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1959429"/>
            <a:ext cx="8596668" cy="4571999"/>
          </a:xfrm>
        </p:spPr>
        <p:txBody>
          <a:bodyPr>
            <a:normAutofit/>
          </a:bodyPr>
          <a:lstStyle/>
          <a:p>
            <a:pPr algn="just"/>
            <a:r>
              <a:rPr lang="es-MX" sz="2000" b="1" dirty="0" smtClean="0"/>
              <a:t>Programa: </a:t>
            </a:r>
            <a:r>
              <a:rPr lang="es-MX" sz="2000" dirty="0" smtClean="0"/>
              <a:t>Actividades desarrolladas por el sujeto obligado, el cual implica la distribución de recursos mediante subsidios, estímulos, aportaciones y apoyos en efectivo o en especie, dirigidos a la población para incidir en su bienestar y hacer efectivos sus derechos.</a:t>
            </a:r>
          </a:p>
          <a:p>
            <a:pPr algn="just"/>
            <a:r>
              <a:rPr lang="es-MX" sz="2000" dirty="0" smtClean="0"/>
              <a:t>Implica el ejercicio de recursos públicos.</a:t>
            </a:r>
          </a:p>
          <a:p>
            <a:pPr algn="just"/>
            <a:r>
              <a:rPr lang="es-MX" sz="2000" dirty="0" smtClean="0"/>
              <a:t>Debe guardar relación con las fracciones I, XXIX y XL del artículo 33 (Referente a la normatividad, los informes y las evaluaciones a los programas)</a:t>
            </a:r>
          </a:p>
          <a:p>
            <a:pPr algn="just"/>
            <a:r>
              <a:rPr lang="es-MX" sz="2000" dirty="0"/>
              <a:t>Nota: la mayoría de los programas tienen reglas de operación y padrón de beneficiarios</a:t>
            </a:r>
            <a:r>
              <a:rPr lang="es-MX" sz="2000" dirty="0" smtClean="0"/>
              <a:t>.</a:t>
            </a:r>
          </a:p>
          <a:p>
            <a:pPr lvl="1" algn="just"/>
            <a:r>
              <a:rPr lang="es-MX" sz="1800" dirty="0" smtClean="0"/>
              <a:t>Ejemplo: Programas de vivienda, programas de apoyo para el inicio de negocios, programa de entrega de </a:t>
            </a:r>
            <a:r>
              <a:rPr lang="es-MX" sz="1800" dirty="0" err="1" smtClean="0"/>
              <a:t>tablets</a:t>
            </a:r>
            <a:r>
              <a:rPr lang="es-MX" sz="1800" dirty="0" smtClean="0"/>
              <a:t>, etc.</a:t>
            </a:r>
            <a:endParaRPr lang="es-MX" sz="2000" dirty="0"/>
          </a:p>
          <a:p>
            <a:pPr lvl="2" algn="just"/>
            <a:r>
              <a:rPr lang="es-MX" sz="1600" dirty="0" smtClean="0"/>
              <a:t>Fracción XVI Art. 33 LTAIPEN</a:t>
            </a:r>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383570643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1200329"/>
          </a:xfrm>
          <a:prstGeom prst="rect">
            <a:avLst/>
          </a:prstGeom>
        </p:spPr>
        <p:txBody>
          <a:bodyPr wrap="square">
            <a:spAutoFit/>
          </a:bodyPr>
          <a:lstStyle/>
          <a:p>
            <a:pPr algn="ctr"/>
            <a:r>
              <a:rPr lang="es-ES" sz="3600" b="1" i="1" dirty="0" smtClean="0">
                <a:latin typeface="Palatino Linotype" panose="02040502050505030304" pitchFamily="18" charset="0"/>
              </a:rPr>
              <a:t>Tipo o Naturaleza </a:t>
            </a:r>
          </a:p>
          <a:p>
            <a:pPr algn="ctr"/>
            <a:r>
              <a:rPr lang="es-ES" sz="3600" b="1" i="1" dirty="0" smtClean="0">
                <a:latin typeface="Palatino Linotype" panose="02040502050505030304" pitchFamily="18" charset="0"/>
              </a:rPr>
              <a:t>de los Programas</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1959429"/>
            <a:ext cx="8596668" cy="4571999"/>
          </a:xfrm>
        </p:spPr>
        <p:txBody>
          <a:bodyPr>
            <a:normAutofit/>
          </a:bodyPr>
          <a:lstStyle/>
          <a:p>
            <a:pPr algn="just"/>
            <a:r>
              <a:rPr lang="es-MX" sz="2000" b="1" dirty="0" smtClean="0"/>
              <a:t>Programas de transferencia: </a:t>
            </a:r>
            <a:r>
              <a:rPr lang="es-MX" sz="2000" dirty="0" smtClean="0"/>
              <a:t>implican la entrega directa a una persona física o moral ya sea de recursos monetarios o bienes materiales. (?)</a:t>
            </a:r>
          </a:p>
          <a:p>
            <a:pPr algn="just"/>
            <a:r>
              <a:rPr lang="es-MX" sz="2000" b="1" dirty="0" smtClean="0"/>
              <a:t>Programas de Servicios: </a:t>
            </a:r>
            <a:r>
              <a:rPr lang="es-MX" sz="2000" dirty="0" smtClean="0"/>
              <a:t>ofrecen un conjunto de actividades con el fin de atender necesidades específicas de determinada comunidad: servicios de educación, de salud, de vivienda, etcétera. (?)</a:t>
            </a:r>
          </a:p>
          <a:p>
            <a:pPr algn="just"/>
            <a:r>
              <a:rPr lang="es-MX" sz="2000" b="1" dirty="0" smtClean="0"/>
              <a:t>Programas de infraestructura social: </a:t>
            </a:r>
            <a:r>
              <a:rPr lang="es-MX" sz="2000" dirty="0" smtClean="0"/>
              <a:t>se implementan para la construcción, remodelación o mantenimiento de infraestructura pública. (?)</a:t>
            </a:r>
          </a:p>
          <a:p>
            <a:pPr algn="just"/>
            <a:r>
              <a:rPr lang="es-MX" sz="2000" b="1" dirty="0" smtClean="0"/>
              <a:t>Programas de subsidio: </a:t>
            </a:r>
            <a:r>
              <a:rPr lang="es-MX" sz="2000" dirty="0" smtClean="0"/>
              <a:t>otorgan recursos directos para reducir el cobre a las y los usuarios o consumidores de un bien o servicio y así fomentar el desarrollo de actividades sociales o económicas prioritarias de interés general. (?)</a:t>
            </a:r>
            <a:endParaRPr lang="es-MX" sz="1400" dirty="0" smtClean="0"/>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256185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Rectángulo 3"/>
          <p:cNvSpPr/>
          <p:nvPr/>
        </p:nvSpPr>
        <p:spPr>
          <a:xfrm>
            <a:off x="1989221" y="604676"/>
            <a:ext cx="8224396" cy="646331"/>
          </a:xfrm>
          <a:prstGeom prst="rect">
            <a:avLst/>
          </a:prstGeom>
        </p:spPr>
        <p:txBody>
          <a:bodyPr wrap="square">
            <a:spAutoFit/>
          </a:bodyPr>
          <a:lstStyle/>
          <a:p>
            <a:pPr algn="ctr"/>
            <a:r>
              <a:rPr lang="es-ES" sz="3600" b="1" i="1" dirty="0" smtClean="0">
                <a:latin typeface="Palatino Linotype" panose="02040502050505030304" pitchFamily="18" charset="0"/>
              </a:rPr>
              <a:t>Trámite</a:t>
            </a:r>
            <a:endParaRPr lang="es-MX" sz="3600" i="1" dirty="0">
              <a:latin typeface="Palatino Linotype" panose="02040502050505030304" pitchFamily="18" charset="0"/>
            </a:endParaRPr>
          </a:p>
        </p:txBody>
      </p:sp>
      <p:pic>
        <p:nvPicPr>
          <p:cNvPr id="3"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37541"/>
          <a:stretch/>
        </p:blipFill>
        <p:spPr bwMode="auto">
          <a:xfrm>
            <a:off x="802105" y="240631"/>
            <a:ext cx="2374232" cy="1234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http://tepicgob.mx/wp-content/uploads/2017/09/logo_main_top.png"/>
          <p:cNvPicPr>
            <a:picLocks noChangeAspect="1" noChangeArrowheads="1"/>
          </p:cNvPicPr>
          <p:nvPr/>
        </p:nvPicPr>
        <p:blipFill rotWithShape="1">
          <a:blip r:embed="rId2">
            <a:extLst>
              <a:ext uri="{28A0092B-C50C-407E-A947-70E740481C1C}">
                <a14:useLocalDpi xmlns:a14="http://schemas.microsoft.com/office/drawing/2010/main" val="0"/>
              </a:ext>
            </a:extLst>
          </a:blip>
          <a:srcRect l="-1075" r="72799"/>
          <a:stretch/>
        </p:blipFill>
        <p:spPr bwMode="auto">
          <a:xfrm>
            <a:off x="11117179" y="5423993"/>
            <a:ext cx="1074821" cy="1234738"/>
          </a:xfrm>
          <a:prstGeom prst="rect">
            <a:avLst/>
          </a:prstGeom>
          <a:noFill/>
          <a:extLst>
            <a:ext uri="{909E8E84-426E-40DD-AFC4-6F175D3DCCD1}">
              <a14:hiddenFill xmlns:a14="http://schemas.microsoft.com/office/drawing/2010/main">
                <a:solidFill>
                  <a:srgbClr val="FFFFFF"/>
                </a:solidFill>
              </a14:hiddenFill>
            </a:ext>
          </a:extLst>
        </p:spPr>
      </p:pic>
      <p:sp>
        <p:nvSpPr>
          <p:cNvPr id="6" name="Marcador de contenido 5"/>
          <p:cNvSpPr>
            <a:spLocks noGrp="1"/>
          </p:cNvSpPr>
          <p:nvPr>
            <p:ph idx="1"/>
          </p:nvPr>
        </p:nvSpPr>
        <p:spPr>
          <a:xfrm>
            <a:off x="802105" y="1959429"/>
            <a:ext cx="8596668" cy="4571999"/>
          </a:xfrm>
        </p:spPr>
        <p:txBody>
          <a:bodyPr>
            <a:normAutofit lnSpcReduction="10000"/>
          </a:bodyPr>
          <a:lstStyle/>
          <a:p>
            <a:pPr algn="just"/>
            <a:r>
              <a:rPr lang="es-MX" sz="2000" b="1" dirty="0" smtClean="0"/>
              <a:t>Trámite: </a:t>
            </a:r>
            <a:r>
              <a:rPr lang="es-MX" sz="2000" dirty="0" smtClean="0"/>
              <a:t>Son las tareas administrativas que realiza el Ayuntamiento, con el objeto de atender las peticiones que realicen los particulares ya sea para la obtención de un beneficio, o bien, cumplir con alguna obligación ante una autoridad, de conformidad con la normatividad respectiva.</a:t>
            </a:r>
          </a:p>
          <a:p>
            <a:pPr algn="just"/>
            <a:r>
              <a:rPr lang="es-MX" sz="2000" dirty="0" smtClean="0"/>
              <a:t>Debe guardar relación con la fracción XIX del artículo 33 (Referente los servicios que ofrecen), pero no implica que se trate de la misma información en todos los campos a llenar, así también con las fracciones relacionadas con permisos, licencias, autorizaciones, etc.</a:t>
            </a:r>
          </a:p>
          <a:p>
            <a:pPr algn="just"/>
            <a:r>
              <a:rPr lang="es-MX" sz="2000" dirty="0"/>
              <a:t>Nota: </a:t>
            </a:r>
            <a:r>
              <a:rPr lang="es-MX" sz="2000" dirty="0" smtClean="0"/>
              <a:t>Generalmente los trámites implican la entrega de información por parte de los particulares.</a:t>
            </a:r>
          </a:p>
          <a:p>
            <a:pPr lvl="1" algn="just"/>
            <a:r>
              <a:rPr lang="es-MX" sz="1800" dirty="0" smtClean="0"/>
              <a:t>Ejemplo: Trámites de registro civil, trámites para permisos, licencias, autorizaciones, etc.</a:t>
            </a:r>
            <a:endParaRPr lang="es-MX" sz="2000" dirty="0"/>
          </a:p>
          <a:p>
            <a:pPr lvl="2" algn="just"/>
            <a:r>
              <a:rPr lang="es-MX" sz="1600" dirty="0" smtClean="0"/>
              <a:t>Fracción XX Art. 33 LTAIPEN</a:t>
            </a:r>
          </a:p>
          <a:p>
            <a:pPr algn="just"/>
            <a:endParaRPr lang="es-MX" sz="2000" dirty="0" smtClean="0"/>
          </a:p>
          <a:p>
            <a:endParaRPr lang="es-MX" dirty="0" smtClean="0"/>
          </a:p>
          <a:p>
            <a:endParaRPr lang="es-MX" dirty="0"/>
          </a:p>
        </p:txBody>
      </p:sp>
      <p:pic>
        <p:nvPicPr>
          <p:cNvPr id="8" name="Imagen 7"/>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0131341" y="418641"/>
            <a:ext cx="1971675" cy="1295400"/>
          </a:xfrm>
          <a:prstGeom prst="rect">
            <a:avLst/>
          </a:prstGeom>
        </p:spPr>
      </p:pic>
    </p:spTree>
    <p:extLst>
      <p:ext uri="{BB962C8B-B14F-4D97-AF65-F5344CB8AC3E}">
        <p14:creationId xmlns:p14="http://schemas.microsoft.com/office/powerpoint/2010/main" val="26545775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theme/theme1.xml><?xml version="1.0" encoding="utf-8"?>
<a:theme xmlns:a="http://schemas.openxmlformats.org/drawingml/2006/main" name="Faceta">
  <a:themeElements>
    <a:clrScheme name="Amarillo">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881</TotalTime>
  <Words>1072</Words>
  <Application>Microsoft Office PowerPoint</Application>
  <PresentationFormat>Panorámica</PresentationFormat>
  <Paragraphs>76</Paragraphs>
  <Slides>14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14</vt:i4>
      </vt:variant>
    </vt:vector>
  </HeadingPairs>
  <TitlesOfParts>
    <vt:vector size="19" baseType="lpstr">
      <vt:lpstr>Arial</vt:lpstr>
      <vt:lpstr>Palatino Linotype</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INFOEM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Omar Cruz</cp:lastModifiedBy>
  <cp:revision>203</cp:revision>
  <dcterms:created xsi:type="dcterms:W3CDTF">2015-08-21T16:04:25Z</dcterms:created>
  <dcterms:modified xsi:type="dcterms:W3CDTF">2018-02-13T16:51:28Z</dcterms:modified>
</cp:coreProperties>
</file>